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257" r:id="rId3"/>
    <p:sldId id="258" r:id="rId4"/>
    <p:sldId id="259" r:id="rId5"/>
    <p:sldId id="262" r:id="rId6"/>
    <p:sldId id="264" r:id="rId7"/>
    <p:sldId id="265" r:id="rId8"/>
    <p:sldId id="266" r:id="rId9"/>
    <p:sldId id="267" r:id="rId10"/>
    <p:sldId id="268" r:id="rId11"/>
    <p:sldId id="269" r:id="rId12"/>
    <p:sldId id="270" r:id="rId13"/>
    <p:sldId id="271" r:id="rId14"/>
    <p:sldId id="273" r:id="rId15"/>
    <p:sldId id="274" r:id="rId16"/>
    <p:sldId id="275" r:id="rId17"/>
    <p:sldId id="276" r:id="rId18"/>
    <p:sldId id="277" r:id="rId19"/>
    <p:sldId id="278" r:id="rId20"/>
    <p:sldId id="279" r:id="rId21"/>
    <p:sldId id="280" r:id="rId22"/>
    <p:sldId id="260" r:id="rId23"/>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284E427A-3D55-4303-BF80-6455036E1DE7}" styleName="Estilo temático 1 - Énfasis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46" autoAdjust="0"/>
    <p:restoredTop sz="94660"/>
  </p:normalViewPr>
  <p:slideViewPr>
    <p:cSldViewPr>
      <p:cViewPr varScale="1">
        <p:scale>
          <a:sx n="46" d="100"/>
          <a:sy n="46" d="100"/>
        </p:scale>
        <p:origin x="-119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s-ES" smtClean="0"/>
              <a:t>Haga clic para modificar el estilo de título del patrón</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D7CF646F-48B6-4F9B-89C5-BD9417ED9310}" type="datetimeFigureOut">
              <a:rPr lang="es-MX" smtClean="0"/>
              <a:t>28/04/2012</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E52E56B9-6C49-46D5-A67A-1C6A312B951F}" type="slidenum">
              <a:rPr lang="es-MX" smtClean="0"/>
              <a:t>‹Nº›</a:t>
            </a:fld>
            <a:endParaRPr lang="es-MX"/>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D7CF646F-48B6-4F9B-89C5-BD9417ED9310}" type="datetimeFigureOut">
              <a:rPr lang="es-MX" smtClean="0"/>
              <a:t>28/04/2012</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E52E56B9-6C49-46D5-A67A-1C6A312B951F}" type="slidenum">
              <a:rPr lang="es-MX" smtClean="0"/>
              <a:t>‹Nº›</a:t>
            </a:fld>
            <a:endParaRPr lang="es-MX"/>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D7CF646F-48B6-4F9B-89C5-BD9417ED9310}" type="datetimeFigureOut">
              <a:rPr lang="es-MX" smtClean="0"/>
              <a:t>28/04/2012</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E52E56B9-6C49-46D5-A67A-1C6A312B951F}" type="slidenum">
              <a:rPr lang="es-MX" smtClean="0"/>
              <a:t>‹Nº›</a:t>
            </a:fld>
            <a:endParaRPr lang="es-MX"/>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D7CF646F-48B6-4F9B-89C5-BD9417ED9310}" type="datetimeFigureOut">
              <a:rPr lang="es-MX" smtClean="0"/>
              <a:t>28/04/2012</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E52E56B9-6C49-46D5-A67A-1C6A312B951F}" type="slidenum">
              <a:rPr lang="es-MX" smtClean="0"/>
              <a:t>‹Nº›</a:t>
            </a:fld>
            <a:endParaRPr lang="es-MX"/>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D7CF646F-48B6-4F9B-89C5-BD9417ED9310}" type="datetimeFigureOut">
              <a:rPr lang="es-MX" smtClean="0"/>
              <a:t>28/04/2012</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E52E56B9-6C49-46D5-A67A-1C6A312B951F}" type="slidenum">
              <a:rPr lang="es-MX" smtClean="0"/>
              <a:t>‹Nº›</a:t>
            </a:fld>
            <a:endParaRPr lang="es-MX"/>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Date Placeholder 4"/>
          <p:cNvSpPr>
            <a:spLocks noGrp="1"/>
          </p:cNvSpPr>
          <p:nvPr>
            <p:ph type="dt" sz="half" idx="10"/>
          </p:nvPr>
        </p:nvSpPr>
        <p:spPr/>
        <p:txBody>
          <a:bodyPr/>
          <a:lstStyle/>
          <a:p>
            <a:fld id="{D7CF646F-48B6-4F9B-89C5-BD9417ED9310}" type="datetimeFigureOut">
              <a:rPr lang="es-MX" smtClean="0"/>
              <a:t>28/04/2012</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E52E56B9-6C49-46D5-A67A-1C6A312B951F}" type="slidenum">
              <a:rPr lang="es-MX" smtClean="0"/>
              <a:t>‹Nº›</a:t>
            </a:fld>
            <a:endParaRPr lang="es-MX"/>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Date Placeholder 6"/>
          <p:cNvSpPr>
            <a:spLocks noGrp="1"/>
          </p:cNvSpPr>
          <p:nvPr>
            <p:ph type="dt" sz="half" idx="10"/>
          </p:nvPr>
        </p:nvSpPr>
        <p:spPr/>
        <p:txBody>
          <a:bodyPr/>
          <a:lstStyle/>
          <a:p>
            <a:fld id="{D7CF646F-48B6-4F9B-89C5-BD9417ED9310}" type="datetimeFigureOut">
              <a:rPr lang="es-MX" smtClean="0"/>
              <a:t>28/04/2012</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E52E56B9-6C49-46D5-A67A-1C6A312B951F}" type="slidenum">
              <a:rPr lang="es-MX" smtClean="0"/>
              <a:t>‹Nº›</a:t>
            </a:fld>
            <a:endParaRPr lang="es-MX"/>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Date Placeholder 2"/>
          <p:cNvSpPr>
            <a:spLocks noGrp="1"/>
          </p:cNvSpPr>
          <p:nvPr>
            <p:ph type="dt" sz="half" idx="10"/>
          </p:nvPr>
        </p:nvSpPr>
        <p:spPr/>
        <p:txBody>
          <a:bodyPr/>
          <a:lstStyle/>
          <a:p>
            <a:fld id="{D7CF646F-48B6-4F9B-89C5-BD9417ED9310}" type="datetimeFigureOut">
              <a:rPr lang="es-MX" smtClean="0"/>
              <a:t>28/04/2012</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E52E56B9-6C49-46D5-A67A-1C6A312B951F}" type="slidenum">
              <a:rPr lang="es-MX" smtClean="0"/>
              <a:t>‹Nº›</a:t>
            </a:fld>
            <a:endParaRPr lang="es-MX"/>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CF646F-48B6-4F9B-89C5-BD9417ED9310}" type="datetimeFigureOut">
              <a:rPr lang="es-MX" smtClean="0"/>
              <a:t>28/04/2012</a:t>
            </a:fld>
            <a:endParaRPr lang="es-MX"/>
          </a:p>
        </p:txBody>
      </p:sp>
      <p:sp>
        <p:nvSpPr>
          <p:cNvPr id="3" name="Footer Placeholder 2"/>
          <p:cNvSpPr>
            <a:spLocks noGrp="1"/>
          </p:cNvSpPr>
          <p:nvPr>
            <p:ph type="ftr" sz="quarter" idx="11"/>
          </p:nvPr>
        </p:nvSpPr>
        <p:spPr/>
        <p:txBody>
          <a:bodyPr/>
          <a:lstStyle/>
          <a:p>
            <a:endParaRPr lang="es-MX"/>
          </a:p>
        </p:txBody>
      </p:sp>
      <p:sp>
        <p:nvSpPr>
          <p:cNvPr id="4" name="Slide Number Placeholder 3"/>
          <p:cNvSpPr>
            <a:spLocks noGrp="1"/>
          </p:cNvSpPr>
          <p:nvPr>
            <p:ph type="sldNum" sz="quarter" idx="12"/>
          </p:nvPr>
        </p:nvSpPr>
        <p:spPr/>
        <p:txBody>
          <a:bodyPr/>
          <a:lstStyle/>
          <a:p>
            <a:fld id="{E52E56B9-6C49-46D5-A67A-1C6A312B951F}" type="slidenum">
              <a:rPr lang="es-MX" smtClean="0"/>
              <a:t>‹Nº›</a:t>
            </a:fld>
            <a:endParaRPr lang="es-MX"/>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s-ES" smtClean="0"/>
              <a:t>Haga clic para modificar el estilo de título del patrón</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D7CF646F-48B6-4F9B-89C5-BD9417ED9310}" type="datetimeFigureOut">
              <a:rPr lang="es-MX" smtClean="0"/>
              <a:t>28/04/2012</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E52E56B9-6C49-46D5-A67A-1C6A312B951F}" type="slidenum">
              <a:rPr lang="es-MX" smtClean="0"/>
              <a:t>‹Nº›</a:t>
            </a:fld>
            <a:endParaRPr lang="es-MX"/>
          </a:p>
        </p:txBody>
      </p:sp>
      <p:sp>
        <p:nvSpPr>
          <p:cNvPr id="9" name="Content Placeholder 8"/>
          <p:cNvSpPr>
            <a:spLocks noGrp="1"/>
          </p:cNvSpPr>
          <p:nvPr>
            <p:ph sz="quarter" idx="13"/>
          </p:nvPr>
        </p:nvSpPr>
        <p:spPr>
          <a:xfrm>
            <a:off x="304800" y="381000"/>
            <a:ext cx="7772400" cy="494284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s-ES" smtClean="0"/>
              <a:t>Haga clic para modificar el estilo de título del patrón</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8" name="Date Placeholder 7"/>
          <p:cNvSpPr>
            <a:spLocks noGrp="1"/>
          </p:cNvSpPr>
          <p:nvPr>
            <p:ph type="dt" sz="half" idx="10"/>
          </p:nvPr>
        </p:nvSpPr>
        <p:spPr/>
        <p:txBody>
          <a:bodyPr/>
          <a:lstStyle/>
          <a:p>
            <a:fld id="{D7CF646F-48B6-4F9B-89C5-BD9417ED9310}" type="datetimeFigureOut">
              <a:rPr lang="es-MX" smtClean="0"/>
              <a:t>28/04/2012</a:t>
            </a:fld>
            <a:endParaRPr lang="es-MX"/>
          </a:p>
        </p:txBody>
      </p:sp>
      <p:sp>
        <p:nvSpPr>
          <p:cNvPr id="9" name="Slide Number Placeholder 8"/>
          <p:cNvSpPr>
            <a:spLocks noGrp="1"/>
          </p:cNvSpPr>
          <p:nvPr>
            <p:ph type="sldNum" sz="quarter" idx="11"/>
          </p:nvPr>
        </p:nvSpPr>
        <p:spPr/>
        <p:txBody>
          <a:bodyPr/>
          <a:lstStyle/>
          <a:p>
            <a:fld id="{E52E56B9-6C49-46D5-A67A-1C6A312B951F}" type="slidenum">
              <a:rPr lang="es-MX" smtClean="0"/>
              <a:t>‹Nº›</a:t>
            </a:fld>
            <a:endParaRPr lang="es-MX"/>
          </a:p>
        </p:txBody>
      </p:sp>
      <p:sp>
        <p:nvSpPr>
          <p:cNvPr id="10" name="Footer Placeholder 9"/>
          <p:cNvSpPr>
            <a:spLocks noGrp="1"/>
          </p:cNvSpPr>
          <p:nvPr>
            <p:ph type="ftr" sz="quarter" idx="12"/>
          </p:nvPr>
        </p:nvSpPr>
        <p:spPr/>
        <p:txBody>
          <a:bodyPr/>
          <a:lstStyle/>
          <a:p>
            <a:endParaRPr lang="es-MX"/>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E52E56B9-6C49-46D5-A67A-1C6A312B951F}" type="slidenum">
              <a:rPr lang="es-MX" smtClean="0"/>
              <a:t>‹Nº›</a:t>
            </a:fld>
            <a:endParaRPr lang="es-MX"/>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s-MX"/>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D7CF646F-48B6-4F9B-89C5-BD9417ED9310}" type="datetimeFigureOut">
              <a:rPr lang="es-MX" smtClean="0"/>
              <a:t>28/04/2012</a:t>
            </a:fld>
            <a:endParaRPr lang="es-MX"/>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en.wikipedia.org/wiki/David_Graddol"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r>
              <a:rPr lang="es-MX" dirty="0" err="1" smtClean="0"/>
              <a:t>Music</a:t>
            </a:r>
            <a:r>
              <a:rPr lang="es-MX" dirty="0" smtClean="0"/>
              <a:t> </a:t>
            </a:r>
            <a:r>
              <a:rPr lang="es-MX" dirty="0" err="1" smtClean="0"/>
              <a:t>Industry</a:t>
            </a:r>
            <a:endParaRPr lang="es-MX" dirty="0"/>
          </a:p>
        </p:txBody>
      </p:sp>
      <p:sp>
        <p:nvSpPr>
          <p:cNvPr id="3" name="2 Subtítulo"/>
          <p:cNvSpPr>
            <a:spLocks noGrp="1"/>
          </p:cNvSpPr>
          <p:nvPr>
            <p:ph type="subTitle" idx="1"/>
          </p:nvPr>
        </p:nvSpPr>
        <p:spPr/>
        <p:txBody>
          <a:bodyPr/>
          <a:lstStyle/>
          <a:p>
            <a:r>
              <a:rPr lang="es-MX" dirty="0" err="1" smtClean="0"/>
              <a:t>How</a:t>
            </a:r>
            <a:r>
              <a:rPr lang="es-MX" dirty="0" smtClean="0"/>
              <a:t> English </a:t>
            </a:r>
            <a:r>
              <a:rPr lang="es-MX" dirty="0" err="1" smtClean="0"/>
              <a:t>music</a:t>
            </a:r>
            <a:r>
              <a:rPr lang="es-MX" dirty="0" smtClean="0"/>
              <a:t> has </a:t>
            </a:r>
            <a:r>
              <a:rPr lang="es-MX" dirty="0" err="1" smtClean="0"/>
              <a:t>influenced</a:t>
            </a:r>
            <a:r>
              <a:rPr lang="es-MX" dirty="0" smtClean="0"/>
              <a:t> </a:t>
            </a:r>
            <a:r>
              <a:rPr lang="es-MX" dirty="0" err="1" smtClean="0"/>
              <a:t>the</a:t>
            </a:r>
            <a:r>
              <a:rPr lang="es-MX" dirty="0" smtClean="0"/>
              <a:t> </a:t>
            </a:r>
            <a:r>
              <a:rPr lang="es-MX" dirty="0" err="1" smtClean="0"/>
              <a:t>world</a:t>
            </a:r>
            <a:r>
              <a:rPr lang="es-MX" dirty="0"/>
              <a:t>.</a:t>
            </a:r>
          </a:p>
        </p:txBody>
      </p:sp>
    </p:spTree>
    <p:extLst>
      <p:ext uri="{BB962C8B-B14F-4D97-AF65-F5344CB8AC3E}">
        <p14:creationId xmlns:p14="http://schemas.microsoft.com/office/powerpoint/2010/main" val="38495280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err="1" smtClean="0"/>
              <a:t>Phillipiness</a:t>
            </a:r>
            <a:r>
              <a:rPr lang="es-MX" dirty="0" smtClean="0"/>
              <a:t> </a:t>
            </a:r>
            <a:endParaRPr lang="es-MX" dirty="0"/>
          </a:p>
        </p:txBody>
      </p:sp>
      <p:sp>
        <p:nvSpPr>
          <p:cNvPr id="3" name="2 Marcador de contenido"/>
          <p:cNvSpPr>
            <a:spLocks noGrp="1"/>
          </p:cNvSpPr>
          <p:nvPr>
            <p:ph idx="1"/>
          </p:nvPr>
        </p:nvSpPr>
        <p:spPr>
          <a:xfrm>
            <a:off x="457200" y="1600200"/>
            <a:ext cx="7620000" cy="604664"/>
          </a:xfrm>
        </p:spPr>
        <p:txBody>
          <a:bodyPr/>
          <a:lstStyle/>
          <a:p>
            <a:r>
              <a:rPr lang="es-MX" dirty="0" smtClean="0"/>
              <a:t>48,800,000  </a:t>
            </a:r>
            <a:r>
              <a:rPr lang="es-MX" dirty="0" err="1" smtClean="0"/>
              <a:t>speakers</a:t>
            </a:r>
            <a:endParaRPr lang="es-MX" dirty="0"/>
          </a:p>
        </p:txBody>
      </p:sp>
      <p:pic>
        <p:nvPicPr>
          <p:cNvPr id="6146" name="Picture 2" descr="http://images.nationalgeographic.com/wpf/media-live/photos/000/028/cache/philippines_2816_600x45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2060848"/>
            <a:ext cx="5976664" cy="44824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43770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err="1" smtClean="0"/>
              <a:t>Canada</a:t>
            </a:r>
            <a:endParaRPr lang="es-MX" dirty="0"/>
          </a:p>
        </p:txBody>
      </p:sp>
      <p:sp>
        <p:nvSpPr>
          <p:cNvPr id="3" name="2 Marcador de contenido"/>
          <p:cNvSpPr>
            <a:spLocks noGrp="1"/>
          </p:cNvSpPr>
          <p:nvPr>
            <p:ph idx="1"/>
          </p:nvPr>
        </p:nvSpPr>
        <p:spPr>
          <a:xfrm>
            <a:off x="457200" y="1600200"/>
            <a:ext cx="7620000" cy="532656"/>
          </a:xfrm>
        </p:spPr>
        <p:txBody>
          <a:bodyPr/>
          <a:lstStyle/>
          <a:p>
            <a:r>
              <a:rPr lang="es-MX" dirty="0" smtClean="0"/>
              <a:t>25,246,220 </a:t>
            </a:r>
            <a:r>
              <a:rPr lang="es-MX" dirty="0" err="1" smtClean="0"/>
              <a:t>speakers</a:t>
            </a:r>
            <a:r>
              <a:rPr lang="es-MX" dirty="0" smtClean="0"/>
              <a:t> </a:t>
            </a:r>
            <a:endParaRPr lang="es-MX" dirty="0"/>
          </a:p>
        </p:txBody>
      </p:sp>
      <p:pic>
        <p:nvPicPr>
          <p:cNvPr id="7170" name="Picture 2" descr="http://www.up.edu.mx/files_HTMLObject/image/Empresariales%20UP%20(Ciudad%20de%20M%C3%A9xico)/Operaciones%20Internacionales/canada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2302024"/>
            <a:ext cx="5328592" cy="39964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53125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Australia</a:t>
            </a:r>
            <a:endParaRPr lang="es-MX" dirty="0"/>
          </a:p>
        </p:txBody>
      </p:sp>
      <p:sp>
        <p:nvSpPr>
          <p:cNvPr id="3" name="2 Marcador de contenido"/>
          <p:cNvSpPr>
            <a:spLocks noGrp="1"/>
          </p:cNvSpPr>
          <p:nvPr>
            <p:ph idx="1"/>
          </p:nvPr>
        </p:nvSpPr>
        <p:spPr>
          <a:xfrm>
            <a:off x="457200" y="1600200"/>
            <a:ext cx="7620000" cy="532656"/>
          </a:xfrm>
        </p:spPr>
        <p:txBody>
          <a:bodyPr/>
          <a:lstStyle/>
          <a:p>
            <a:r>
              <a:rPr lang="es-MX" dirty="0" smtClean="0"/>
              <a:t>18,172,989 </a:t>
            </a:r>
            <a:r>
              <a:rPr lang="es-MX" dirty="0" err="1" smtClean="0"/>
              <a:t>speakers</a:t>
            </a:r>
            <a:r>
              <a:rPr lang="es-MX" dirty="0" smtClean="0"/>
              <a:t> </a:t>
            </a:r>
            <a:endParaRPr lang="es-MX" dirty="0"/>
          </a:p>
        </p:txBody>
      </p:sp>
      <p:pic>
        <p:nvPicPr>
          <p:cNvPr id="8194" name="Picture 2" descr="http://www.viajespasion.com/wp-content/uploads/2010/03/australi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2420888"/>
            <a:ext cx="6408712" cy="37384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1271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476672"/>
            <a:ext cx="7620000" cy="5924128"/>
          </a:xfrm>
        </p:spPr>
        <p:txBody>
          <a:bodyPr/>
          <a:lstStyle/>
          <a:p>
            <a:r>
              <a:rPr lang="en-US" sz="2400" dirty="0"/>
              <a:t>Because English is so widely spoken, it has often been referred to as </a:t>
            </a:r>
            <a:r>
              <a:rPr lang="en-US" sz="2400" dirty="0" smtClean="0"/>
              <a:t>a ‘world language’ , the lingua franca</a:t>
            </a:r>
            <a:r>
              <a:rPr lang="en-US" sz="2400" dirty="0"/>
              <a:t>  of the modern era</a:t>
            </a:r>
            <a:r>
              <a:rPr lang="en-US" sz="2400" dirty="0" smtClean="0"/>
              <a:t>,</a:t>
            </a:r>
            <a:r>
              <a:rPr lang="en-US" sz="2400" dirty="0"/>
              <a:t> and while it is not an official language in most countries, it is currently the language most often taught as </a:t>
            </a:r>
            <a:r>
              <a:rPr lang="en-US" sz="2400" dirty="0" smtClean="0"/>
              <a:t>a foreign language. </a:t>
            </a:r>
            <a:r>
              <a:rPr lang="en-US" sz="2400" dirty="0"/>
              <a:t>Some linguists believe that it is no longer the exclusive cultural property of "native English speakers", but is rather a language that is absorbing aspects of cultures worldwide as it continues to </a:t>
            </a:r>
            <a:r>
              <a:rPr lang="en-US" sz="2400" dirty="0" smtClean="0"/>
              <a:t>grow.</a:t>
            </a:r>
            <a:r>
              <a:rPr lang="en-US" sz="2400" dirty="0"/>
              <a:t> It is, by international treaty, the official language for aerial and maritime communications</a:t>
            </a:r>
            <a:r>
              <a:rPr lang="en-US" sz="2400" dirty="0" smtClean="0"/>
              <a:t>.</a:t>
            </a:r>
            <a:r>
              <a:rPr lang="en-US" sz="2400" dirty="0"/>
              <a:t> English is an official language of </a:t>
            </a:r>
            <a:r>
              <a:rPr lang="en-US" sz="2400" dirty="0" smtClean="0"/>
              <a:t>the United Nations and </a:t>
            </a:r>
            <a:r>
              <a:rPr lang="en-US" sz="2400" dirty="0"/>
              <a:t>many other international </a:t>
            </a:r>
            <a:r>
              <a:rPr lang="en-US" sz="2400" dirty="0" smtClean="0"/>
              <a:t>organizations, </a:t>
            </a:r>
            <a:r>
              <a:rPr lang="en-US" sz="2400" dirty="0"/>
              <a:t>including </a:t>
            </a:r>
            <a:r>
              <a:rPr lang="en-US" sz="2400" dirty="0" smtClean="0"/>
              <a:t>the International Olympic Committee. </a:t>
            </a:r>
            <a:endParaRPr lang="es-MX" sz="2400" dirty="0"/>
          </a:p>
        </p:txBody>
      </p:sp>
    </p:spTree>
    <p:extLst>
      <p:ext uri="{BB962C8B-B14F-4D97-AF65-F5344CB8AC3E}">
        <p14:creationId xmlns:p14="http://schemas.microsoft.com/office/powerpoint/2010/main" val="7286664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err="1" smtClean="0"/>
              <a:t>Music</a:t>
            </a:r>
            <a:r>
              <a:rPr lang="es-MX" dirty="0" smtClean="0"/>
              <a:t> and English </a:t>
            </a:r>
            <a:r>
              <a:rPr lang="es-MX" dirty="0" err="1" smtClean="0"/>
              <a:t>language</a:t>
            </a:r>
            <a:endParaRPr lang="es-MX" dirty="0"/>
          </a:p>
        </p:txBody>
      </p:sp>
      <p:pic>
        <p:nvPicPr>
          <p:cNvPr id="9218" name="Picture 2" descr="http://adultsearch.blog.com/files/2012/01/Musi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560" y="-99780"/>
            <a:ext cx="9818799" cy="69847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39626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548680"/>
            <a:ext cx="7620000" cy="5852120"/>
          </a:xfrm>
        </p:spPr>
        <p:txBody>
          <a:bodyPr>
            <a:normAutofit/>
          </a:bodyPr>
          <a:lstStyle/>
          <a:p>
            <a:pPr marL="114300" indent="0" algn="ctr">
              <a:buNone/>
            </a:pPr>
            <a:r>
              <a:rPr lang="en-US" sz="3600" dirty="0"/>
              <a:t>According to </a:t>
            </a:r>
            <a:r>
              <a:rPr lang="en-US" sz="3600" dirty="0" smtClean="0"/>
              <a:t>the IFPI</a:t>
            </a:r>
            <a:r>
              <a:rPr lang="en-US" sz="3600" dirty="0"/>
              <a:t> more than 95% of </a:t>
            </a:r>
            <a:r>
              <a:rPr lang="en-US" sz="3600" dirty="0" smtClean="0"/>
              <a:t>the total revenue from music in 2003</a:t>
            </a:r>
            <a:r>
              <a:rPr lang="en-US" sz="3600" dirty="0"/>
              <a:t> was derived from the 30 major countries in the proportions shown above, organized roughly by geographic location. In the industry, it is commonly accepted that the three major music markets are the United States, Japan and the United Kingdom.</a:t>
            </a:r>
            <a:endParaRPr lang="es-MX" sz="3600" dirty="0"/>
          </a:p>
        </p:txBody>
      </p:sp>
    </p:spTree>
    <p:extLst>
      <p:ext uri="{BB962C8B-B14F-4D97-AF65-F5344CB8AC3E}">
        <p14:creationId xmlns:p14="http://schemas.microsoft.com/office/powerpoint/2010/main" val="37859856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Total music market 200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240409"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93674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260648"/>
            <a:ext cx="7620000" cy="6140152"/>
          </a:xfrm>
        </p:spPr>
        <p:txBody>
          <a:bodyPr/>
          <a:lstStyle/>
          <a:p>
            <a:r>
              <a:rPr lang="en-US" dirty="0"/>
              <a:t>The following table shows album sales and market value in the world in the </a:t>
            </a:r>
            <a:r>
              <a:rPr lang="en-US" dirty="0" smtClean="0"/>
              <a:t>1990s–2005. </a:t>
            </a:r>
          </a:p>
          <a:p>
            <a:endParaRPr lang="en-US" dirty="0"/>
          </a:p>
          <a:p>
            <a:endParaRPr lang="es-MX" dirty="0"/>
          </a:p>
        </p:txBody>
      </p:sp>
      <p:graphicFrame>
        <p:nvGraphicFramePr>
          <p:cNvPr id="4" name="3 Tabla"/>
          <p:cNvGraphicFramePr>
            <a:graphicFrameLocks noGrp="1"/>
          </p:cNvGraphicFramePr>
          <p:nvPr>
            <p:extLst>
              <p:ext uri="{D42A27DB-BD31-4B8C-83A1-F6EECF244321}">
                <p14:modId xmlns:p14="http://schemas.microsoft.com/office/powerpoint/2010/main" val="2159806380"/>
              </p:ext>
            </p:extLst>
          </p:nvPr>
        </p:nvGraphicFramePr>
        <p:xfrm>
          <a:off x="1187624" y="1340768"/>
          <a:ext cx="5970896" cy="4800600"/>
        </p:xfrm>
        <a:graphic>
          <a:graphicData uri="http://schemas.openxmlformats.org/drawingml/2006/table">
            <a:tbl>
              <a:tblPr>
                <a:tableStyleId>{D7AC3CCA-C797-4891-BE02-D94E43425B78}</a:tableStyleId>
              </a:tblPr>
              <a:tblGrid>
                <a:gridCol w="1492724"/>
                <a:gridCol w="1492724"/>
                <a:gridCol w="1492724"/>
                <a:gridCol w="1492724"/>
              </a:tblGrid>
              <a:tr h="501555">
                <a:tc>
                  <a:txBody>
                    <a:bodyPr/>
                    <a:lstStyle/>
                    <a:p>
                      <a:pPr algn="ctr"/>
                      <a:r>
                        <a:rPr lang="es-MX" sz="1400">
                          <a:effectLst/>
                        </a:rPr>
                        <a:t>#</a:t>
                      </a:r>
                    </a:p>
                  </a:txBody>
                  <a:tcPr marL="71651" marR="71651" marT="35825" marB="35825" anchor="ctr"/>
                </a:tc>
                <a:tc>
                  <a:txBody>
                    <a:bodyPr/>
                    <a:lstStyle/>
                    <a:p>
                      <a:pPr algn="ctr"/>
                      <a:r>
                        <a:rPr lang="es-MX" sz="1400">
                          <a:effectLst/>
                        </a:rPr>
                        <a:t>Country</a:t>
                      </a:r>
                    </a:p>
                  </a:txBody>
                  <a:tcPr marL="71651" marR="71651" marT="35825" marB="35825" anchor="ctr"/>
                </a:tc>
                <a:tc>
                  <a:txBody>
                    <a:bodyPr/>
                    <a:lstStyle/>
                    <a:p>
                      <a:pPr algn="ctr"/>
                      <a:r>
                        <a:rPr lang="es-MX" sz="1400">
                          <a:effectLst/>
                        </a:rPr>
                        <a:t>Album Sales Share</a:t>
                      </a:r>
                    </a:p>
                  </a:txBody>
                  <a:tcPr marL="71651" marR="71651" marT="35825" marB="35825" anchor="ctr"/>
                </a:tc>
                <a:tc>
                  <a:txBody>
                    <a:bodyPr/>
                    <a:lstStyle/>
                    <a:p>
                      <a:pPr algn="ctr"/>
                      <a:r>
                        <a:rPr lang="en-US" sz="1400">
                          <a:effectLst/>
                        </a:rPr>
                        <a:t>Share of World Market Value</a:t>
                      </a:r>
                    </a:p>
                  </a:txBody>
                  <a:tcPr marL="71651" marR="71651" marT="35825" marB="35825" anchor="ctr"/>
                </a:tc>
              </a:tr>
              <a:tr h="286603">
                <a:tc>
                  <a:txBody>
                    <a:bodyPr/>
                    <a:lstStyle/>
                    <a:p>
                      <a:pPr algn="l"/>
                      <a:r>
                        <a:rPr lang="es-MX" sz="1400">
                          <a:effectLst/>
                        </a:rPr>
                        <a:t>1</a:t>
                      </a:r>
                    </a:p>
                  </a:txBody>
                  <a:tcPr marL="71651" marR="71651" marT="35825" marB="35825" anchor="ctr"/>
                </a:tc>
                <a:tc>
                  <a:txBody>
                    <a:bodyPr/>
                    <a:lstStyle/>
                    <a:p>
                      <a:pPr algn="l"/>
                      <a:r>
                        <a:rPr lang="es-MX" sz="1400">
                          <a:effectLst/>
                        </a:rPr>
                        <a:t>USA</a:t>
                      </a:r>
                    </a:p>
                  </a:txBody>
                  <a:tcPr marL="71651" marR="71651" marT="35825" marB="35825" anchor="ctr"/>
                </a:tc>
                <a:tc>
                  <a:txBody>
                    <a:bodyPr/>
                    <a:lstStyle/>
                    <a:p>
                      <a:pPr algn="l"/>
                      <a:r>
                        <a:rPr lang="es-MX" sz="1400">
                          <a:effectLst/>
                        </a:rPr>
                        <a:t>37–40%</a:t>
                      </a:r>
                    </a:p>
                  </a:txBody>
                  <a:tcPr marL="71651" marR="71651" marT="35825" marB="35825" anchor="ctr"/>
                </a:tc>
                <a:tc>
                  <a:txBody>
                    <a:bodyPr/>
                    <a:lstStyle/>
                    <a:p>
                      <a:pPr algn="l"/>
                      <a:r>
                        <a:rPr lang="es-MX" sz="1400">
                          <a:effectLst/>
                        </a:rPr>
                        <a:t>30–35%</a:t>
                      </a:r>
                    </a:p>
                  </a:txBody>
                  <a:tcPr marL="71651" marR="71651" marT="35825" marB="35825" anchor="ctr"/>
                </a:tc>
              </a:tr>
              <a:tr h="286603">
                <a:tc>
                  <a:txBody>
                    <a:bodyPr/>
                    <a:lstStyle/>
                    <a:p>
                      <a:pPr algn="l"/>
                      <a:r>
                        <a:rPr lang="es-MX" sz="1400">
                          <a:effectLst/>
                        </a:rPr>
                        <a:t>2</a:t>
                      </a:r>
                    </a:p>
                  </a:txBody>
                  <a:tcPr marL="71651" marR="71651" marT="35825" marB="35825" anchor="ctr"/>
                </a:tc>
                <a:tc>
                  <a:txBody>
                    <a:bodyPr/>
                    <a:lstStyle/>
                    <a:p>
                      <a:pPr algn="l"/>
                      <a:r>
                        <a:rPr lang="es-MX" sz="1400">
                          <a:effectLst/>
                        </a:rPr>
                        <a:t>Japan</a:t>
                      </a:r>
                    </a:p>
                  </a:txBody>
                  <a:tcPr marL="71651" marR="71651" marT="35825" marB="35825" anchor="ctr"/>
                </a:tc>
                <a:tc>
                  <a:txBody>
                    <a:bodyPr/>
                    <a:lstStyle/>
                    <a:p>
                      <a:pPr algn="l"/>
                      <a:r>
                        <a:rPr lang="es-MX" sz="1400">
                          <a:effectLst/>
                        </a:rPr>
                        <a:t>9–12%</a:t>
                      </a:r>
                    </a:p>
                  </a:txBody>
                  <a:tcPr marL="71651" marR="71651" marT="35825" marB="35825" anchor="ctr"/>
                </a:tc>
                <a:tc>
                  <a:txBody>
                    <a:bodyPr/>
                    <a:lstStyle/>
                    <a:p>
                      <a:pPr algn="l"/>
                      <a:r>
                        <a:rPr lang="es-MX" sz="1400">
                          <a:effectLst/>
                        </a:rPr>
                        <a:t>16–19%</a:t>
                      </a:r>
                    </a:p>
                  </a:txBody>
                  <a:tcPr marL="71651" marR="71651" marT="35825" marB="35825" anchor="ctr"/>
                </a:tc>
              </a:tr>
              <a:tr h="286603">
                <a:tc>
                  <a:txBody>
                    <a:bodyPr/>
                    <a:lstStyle/>
                    <a:p>
                      <a:pPr algn="l"/>
                      <a:r>
                        <a:rPr lang="es-MX" sz="1400">
                          <a:effectLst/>
                        </a:rPr>
                        <a:t>3</a:t>
                      </a:r>
                    </a:p>
                  </a:txBody>
                  <a:tcPr marL="71651" marR="71651" marT="35825" marB="35825" anchor="ctr"/>
                </a:tc>
                <a:tc>
                  <a:txBody>
                    <a:bodyPr/>
                    <a:lstStyle/>
                    <a:p>
                      <a:pPr algn="l"/>
                      <a:r>
                        <a:rPr lang="es-MX" sz="1400">
                          <a:effectLst/>
                        </a:rPr>
                        <a:t>UK</a:t>
                      </a:r>
                    </a:p>
                  </a:txBody>
                  <a:tcPr marL="71651" marR="71651" marT="35825" marB="35825" anchor="ctr"/>
                </a:tc>
                <a:tc>
                  <a:txBody>
                    <a:bodyPr/>
                    <a:lstStyle/>
                    <a:p>
                      <a:pPr algn="l"/>
                      <a:r>
                        <a:rPr lang="es-MX" sz="1400">
                          <a:effectLst/>
                        </a:rPr>
                        <a:t>7–9%</a:t>
                      </a:r>
                    </a:p>
                  </a:txBody>
                  <a:tcPr marL="71651" marR="71651" marT="35825" marB="35825" anchor="ctr"/>
                </a:tc>
                <a:tc>
                  <a:txBody>
                    <a:bodyPr/>
                    <a:lstStyle/>
                    <a:p>
                      <a:pPr algn="l"/>
                      <a:r>
                        <a:rPr lang="es-MX" sz="1400">
                          <a:effectLst/>
                        </a:rPr>
                        <a:t>6.4–9.1%</a:t>
                      </a:r>
                    </a:p>
                  </a:txBody>
                  <a:tcPr marL="71651" marR="71651" marT="35825" marB="35825" anchor="ctr"/>
                </a:tc>
              </a:tr>
              <a:tr h="286603">
                <a:tc>
                  <a:txBody>
                    <a:bodyPr/>
                    <a:lstStyle/>
                    <a:p>
                      <a:pPr algn="l"/>
                      <a:r>
                        <a:rPr lang="es-MX" sz="1400">
                          <a:effectLst/>
                        </a:rPr>
                        <a:t>4</a:t>
                      </a:r>
                    </a:p>
                  </a:txBody>
                  <a:tcPr marL="71651" marR="71651" marT="35825" marB="35825" anchor="ctr"/>
                </a:tc>
                <a:tc>
                  <a:txBody>
                    <a:bodyPr/>
                    <a:lstStyle/>
                    <a:p>
                      <a:pPr algn="l"/>
                      <a:r>
                        <a:rPr lang="es-MX" sz="1400">
                          <a:effectLst/>
                        </a:rPr>
                        <a:t>Germany</a:t>
                      </a:r>
                    </a:p>
                  </a:txBody>
                  <a:tcPr marL="71651" marR="71651" marT="35825" marB="35825" anchor="ctr"/>
                </a:tc>
                <a:tc>
                  <a:txBody>
                    <a:bodyPr/>
                    <a:lstStyle/>
                    <a:p>
                      <a:pPr algn="l"/>
                      <a:r>
                        <a:rPr lang="es-MX" sz="1400">
                          <a:effectLst/>
                        </a:rPr>
                        <a:t>7–8%</a:t>
                      </a:r>
                    </a:p>
                  </a:txBody>
                  <a:tcPr marL="71651" marR="71651" marT="35825" marB="35825" anchor="ctr"/>
                </a:tc>
                <a:tc>
                  <a:txBody>
                    <a:bodyPr/>
                    <a:lstStyle/>
                    <a:p>
                      <a:pPr algn="l"/>
                      <a:r>
                        <a:rPr lang="es-MX" sz="1400">
                          <a:effectLst/>
                        </a:rPr>
                        <a:t>5.3–6.4%</a:t>
                      </a:r>
                    </a:p>
                  </a:txBody>
                  <a:tcPr marL="71651" marR="71651" marT="35825" marB="35825" anchor="ctr"/>
                </a:tc>
              </a:tr>
              <a:tr h="286603">
                <a:tc>
                  <a:txBody>
                    <a:bodyPr/>
                    <a:lstStyle/>
                    <a:p>
                      <a:pPr algn="l"/>
                      <a:r>
                        <a:rPr lang="es-MX" sz="1400">
                          <a:effectLst/>
                        </a:rPr>
                        <a:t>5</a:t>
                      </a:r>
                    </a:p>
                  </a:txBody>
                  <a:tcPr marL="71651" marR="71651" marT="35825" marB="35825" anchor="ctr"/>
                </a:tc>
                <a:tc>
                  <a:txBody>
                    <a:bodyPr/>
                    <a:lstStyle/>
                    <a:p>
                      <a:pPr algn="l"/>
                      <a:r>
                        <a:rPr lang="es-MX" sz="1400">
                          <a:effectLst/>
                        </a:rPr>
                        <a:t>France</a:t>
                      </a:r>
                    </a:p>
                  </a:txBody>
                  <a:tcPr marL="71651" marR="71651" marT="35825" marB="35825" anchor="ctr"/>
                </a:tc>
                <a:tc>
                  <a:txBody>
                    <a:bodyPr/>
                    <a:lstStyle/>
                    <a:p>
                      <a:pPr algn="l"/>
                      <a:r>
                        <a:rPr lang="es-MX" sz="1400">
                          <a:effectLst/>
                        </a:rPr>
                        <a:t>4.5–5.5%</a:t>
                      </a:r>
                    </a:p>
                  </a:txBody>
                  <a:tcPr marL="71651" marR="71651" marT="35825" marB="35825" anchor="ctr"/>
                </a:tc>
                <a:tc>
                  <a:txBody>
                    <a:bodyPr/>
                    <a:lstStyle/>
                    <a:p>
                      <a:pPr algn="l"/>
                      <a:r>
                        <a:rPr lang="es-MX" sz="1400">
                          <a:effectLst/>
                        </a:rPr>
                        <a:t>5.4–6.3%</a:t>
                      </a:r>
                    </a:p>
                  </a:txBody>
                  <a:tcPr marL="71651" marR="71651" marT="35825" marB="35825" anchor="ctr"/>
                </a:tc>
              </a:tr>
              <a:tr h="286603">
                <a:tc>
                  <a:txBody>
                    <a:bodyPr/>
                    <a:lstStyle/>
                    <a:p>
                      <a:pPr algn="l"/>
                      <a:r>
                        <a:rPr lang="es-MX" sz="1400">
                          <a:effectLst/>
                        </a:rPr>
                        <a:t>6</a:t>
                      </a:r>
                    </a:p>
                  </a:txBody>
                  <a:tcPr marL="71651" marR="71651" marT="35825" marB="35825" anchor="ctr"/>
                </a:tc>
                <a:tc>
                  <a:txBody>
                    <a:bodyPr/>
                    <a:lstStyle/>
                    <a:p>
                      <a:pPr algn="l"/>
                      <a:r>
                        <a:rPr lang="es-MX" sz="1400">
                          <a:effectLst/>
                        </a:rPr>
                        <a:t>Canada</a:t>
                      </a:r>
                    </a:p>
                  </a:txBody>
                  <a:tcPr marL="71651" marR="71651" marT="35825" marB="35825" anchor="ctr"/>
                </a:tc>
                <a:tc>
                  <a:txBody>
                    <a:bodyPr/>
                    <a:lstStyle/>
                    <a:p>
                      <a:pPr algn="l"/>
                      <a:r>
                        <a:rPr lang="es-MX" sz="1400">
                          <a:effectLst/>
                        </a:rPr>
                        <a:t>2.6–3.3%</a:t>
                      </a:r>
                    </a:p>
                  </a:txBody>
                  <a:tcPr marL="71651" marR="71651" marT="35825" marB="35825" anchor="ctr"/>
                </a:tc>
                <a:tc>
                  <a:txBody>
                    <a:bodyPr/>
                    <a:lstStyle/>
                    <a:p>
                      <a:pPr algn="l"/>
                      <a:r>
                        <a:rPr lang="es-MX" sz="1400">
                          <a:effectLst/>
                        </a:rPr>
                        <a:t>1.9–2.8%</a:t>
                      </a:r>
                    </a:p>
                  </a:txBody>
                  <a:tcPr marL="71651" marR="71651" marT="35825" marB="35825" anchor="ctr"/>
                </a:tc>
              </a:tr>
              <a:tr h="286603">
                <a:tc>
                  <a:txBody>
                    <a:bodyPr/>
                    <a:lstStyle/>
                    <a:p>
                      <a:pPr algn="l"/>
                      <a:r>
                        <a:rPr lang="es-MX" sz="1400">
                          <a:effectLst/>
                        </a:rPr>
                        <a:t>7</a:t>
                      </a:r>
                    </a:p>
                  </a:txBody>
                  <a:tcPr marL="71651" marR="71651" marT="35825" marB="35825" anchor="ctr"/>
                </a:tc>
                <a:tc>
                  <a:txBody>
                    <a:bodyPr/>
                    <a:lstStyle/>
                    <a:p>
                      <a:pPr algn="l"/>
                      <a:r>
                        <a:rPr lang="es-MX" sz="1400">
                          <a:effectLst/>
                        </a:rPr>
                        <a:t>Australia</a:t>
                      </a:r>
                    </a:p>
                  </a:txBody>
                  <a:tcPr marL="71651" marR="71651" marT="35825" marB="35825" anchor="ctr"/>
                </a:tc>
                <a:tc>
                  <a:txBody>
                    <a:bodyPr/>
                    <a:lstStyle/>
                    <a:p>
                      <a:pPr algn="l"/>
                      <a:r>
                        <a:rPr lang="es-MX" sz="1400">
                          <a:effectLst/>
                        </a:rPr>
                        <a:t>1.5–1.8%</a:t>
                      </a:r>
                    </a:p>
                  </a:txBody>
                  <a:tcPr marL="71651" marR="71651" marT="35825" marB="35825" anchor="ctr"/>
                </a:tc>
                <a:tc>
                  <a:txBody>
                    <a:bodyPr/>
                    <a:lstStyle/>
                    <a:p>
                      <a:pPr algn="l"/>
                      <a:r>
                        <a:rPr lang="es-MX" sz="1400">
                          <a:effectLst/>
                        </a:rPr>
                        <a:t>1.5–2.0%</a:t>
                      </a:r>
                    </a:p>
                  </a:txBody>
                  <a:tcPr marL="71651" marR="71651" marT="35825" marB="35825" anchor="ctr"/>
                </a:tc>
              </a:tr>
              <a:tr h="286603">
                <a:tc>
                  <a:txBody>
                    <a:bodyPr/>
                    <a:lstStyle/>
                    <a:p>
                      <a:pPr algn="l"/>
                      <a:r>
                        <a:rPr lang="es-MX" sz="1400">
                          <a:effectLst/>
                        </a:rPr>
                        <a:t>8</a:t>
                      </a:r>
                    </a:p>
                  </a:txBody>
                  <a:tcPr marL="71651" marR="71651" marT="35825" marB="35825" anchor="ctr"/>
                </a:tc>
                <a:tc>
                  <a:txBody>
                    <a:bodyPr/>
                    <a:lstStyle/>
                    <a:p>
                      <a:pPr algn="l"/>
                      <a:r>
                        <a:rPr lang="es-MX" sz="1400">
                          <a:effectLst/>
                        </a:rPr>
                        <a:t>Brazil</a:t>
                      </a:r>
                    </a:p>
                  </a:txBody>
                  <a:tcPr marL="71651" marR="71651" marT="35825" marB="35825" anchor="ctr"/>
                </a:tc>
                <a:tc>
                  <a:txBody>
                    <a:bodyPr/>
                    <a:lstStyle/>
                    <a:p>
                      <a:pPr algn="l"/>
                      <a:r>
                        <a:rPr lang="es-MX" sz="1400">
                          <a:effectLst/>
                        </a:rPr>
                        <a:t>2.0–3.8%</a:t>
                      </a:r>
                    </a:p>
                  </a:txBody>
                  <a:tcPr marL="71651" marR="71651" marT="35825" marB="35825" anchor="ctr"/>
                </a:tc>
                <a:tc>
                  <a:txBody>
                    <a:bodyPr/>
                    <a:lstStyle/>
                    <a:p>
                      <a:pPr algn="l"/>
                      <a:r>
                        <a:rPr lang="es-MX" sz="1400">
                          <a:effectLst/>
                        </a:rPr>
                        <a:t>1.1–3.1%</a:t>
                      </a:r>
                    </a:p>
                  </a:txBody>
                  <a:tcPr marL="71651" marR="71651" marT="35825" marB="35825" anchor="ctr"/>
                </a:tc>
              </a:tr>
              <a:tr h="286603">
                <a:tc>
                  <a:txBody>
                    <a:bodyPr/>
                    <a:lstStyle/>
                    <a:p>
                      <a:pPr algn="l"/>
                      <a:r>
                        <a:rPr lang="es-MX" sz="1400">
                          <a:effectLst/>
                        </a:rPr>
                        <a:t>9</a:t>
                      </a:r>
                    </a:p>
                  </a:txBody>
                  <a:tcPr marL="71651" marR="71651" marT="35825" marB="35825" anchor="ctr"/>
                </a:tc>
                <a:tc>
                  <a:txBody>
                    <a:bodyPr/>
                    <a:lstStyle/>
                    <a:p>
                      <a:pPr algn="l"/>
                      <a:r>
                        <a:rPr lang="es-MX" sz="1400">
                          <a:effectLst/>
                        </a:rPr>
                        <a:t>Italy</a:t>
                      </a:r>
                    </a:p>
                  </a:txBody>
                  <a:tcPr marL="71651" marR="71651" marT="35825" marB="35825" anchor="ctr"/>
                </a:tc>
                <a:tc>
                  <a:txBody>
                    <a:bodyPr/>
                    <a:lstStyle/>
                    <a:p>
                      <a:pPr algn="l"/>
                      <a:r>
                        <a:rPr lang="es-MX" sz="1400">
                          <a:effectLst/>
                        </a:rPr>
                        <a:t>1.7–2.0%</a:t>
                      </a:r>
                    </a:p>
                  </a:txBody>
                  <a:tcPr marL="71651" marR="71651" marT="35825" marB="35825" anchor="ctr"/>
                </a:tc>
                <a:tc>
                  <a:txBody>
                    <a:bodyPr/>
                    <a:lstStyle/>
                    <a:p>
                      <a:pPr algn="l"/>
                      <a:r>
                        <a:rPr lang="es-MX" sz="1400">
                          <a:effectLst/>
                        </a:rPr>
                        <a:t>1.5–2.0%</a:t>
                      </a:r>
                    </a:p>
                  </a:txBody>
                  <a:tcPr marL="71651" marR="71651" marT="35825" marB="35825" anchor="ctr"/>
                </a:tc>
              </a:tr>
              <a:tr h="286603">
                <a:tc>
                  <a:txBody>
                    <a:bodyPr/>
                    <a:lstStyle/>
                    <a:p>
                      <a:pPr algn="l"/>
                      <a:r>
                        <a:rPr lang="es-MX" sz="1400">
                          <a:effectLst/>
                        </a:rPr>
                        <a:t>10</a:t>
                      </a:r>
                    </a:p>
                  </a:txBody>
                  <a:tcPr marL="71651" marR="71651" marT="35825" marB="35825" anchor="ctr"/>
                </a:tc>
                <a:tc>
                  <a:txBody>
                    <a:bodyPr/>
                    <a:lstStyle/>
                    <a:p>
                      <a:pPr algn="l"/>
                      <a:r>
                        <a:rPr lang="es-MX" sz="1400">
                          <a:effectLst/>
                        </a:rPr>
                        <a:t>Spain</a:t>
                      </a:r>
                    </a:p>
                  </a:txBody>
                  <a:tcPr marL="71651" marR="71651" marT="35825" marB="35825" anchor="ctr"/>
                </a:tc>
                <a:tc>
                  <a:txBody>
                    <a:bodyPr/>
                    <a:lstStyle/>
                    <a:p>
                      <a:pPr algn="l"/>
                      <a:r>
                        <a:rPr lang="es-MX" sz="1400">
                          <a:effectLst/>
                        </a:rPr>
                        <a:t>1.7–2.3%</a:t>
                      </a:r>
                    </a:p>
                  </a:txBody>
                  <a:tcPr marL="71651" marR="71651" marT="35825" marB="35825" anchor="ctr"/>
                </a:tc>
                <a:tc>
                  <a:txBody>
                    <a:bodyPr/>
                    <a:lstStyle/>
                    <a:p>
                      <a:pPr algn="l"/>
                      <a:r>
                        <a:rPr lang="es-MX" sz="1400">
                          <a:effectLst/>
                        </a:rPr>
                        <a:t>1.4–1.8%</a:t>
                      </a:r>
                    </a:p>
                  </a:txBody>
                  <a:tcPr marL="71651" marR="71651" marT="35825" marB="35825" anchor="ctr"/>
                </a:tc>
              </a:tr>
              <a:tr h="286603">
                <a:tc>
                  <a:txBody>
                    <a:bodyPr/>
                    <a:lstStyle/>
                    <a:p>
                      <a:pPr algn="l"/>
                      <a:r>
                        <a:rPr lang="es-MX" sz="1400">
                          <a:effectLst/>
                        </a:rPr>
                        <a:t>11</a:t>
                      </a:r>
                    </a:p>
                  </a:txBody>
                  <a:tcPr marL="71651" marR="71651" marT="35825" marB="35825" anchor="ctr"/>
                </a:tc>
                <a:tc>
                  <a:txBody>
                    <a:bodyPr/>
                    <a:lstStyle/>
                    <a:p>
                      <a:pPr algn="l"/>
                      <a:r>
                        <a:rPr lang="es-MX" sz="1400">
                          <a:effectLst/>
                        </a:rPr>
                        <a:t>Netherlands</a:t>
                      </a:r>
                    </a:p>
                  </a:txBody>
                  <a:tcPr marL="71651" marR="71651" marT="35825" marB="35825" anchor="ctr"/>
                </a:tc>
                <a:tc>
                  <a:txBody>
                    <a:bodyPr/>
                    <a:lstStyle/>
                    <a:p>
                      <a:pPr algn="l"/>
                      <a:r>
                        <a:rPr lang="es-MX" sz="1400">
                          <a:effectLst/>
                        </a:rPr>
                        <a:t>1.2–1.8%</a:t>
                      </a:r>
                    </a:p>
                  </a:txBody>
                  <a:tcPr marL="71651" marR="71651" marT="35825" marB="35825" anchor="ctr"/>
                </a:tc>
                <a:tc>
                  <a:txBody>
                    <a:bodyPr/>
                    <a:lstStyle/>
                    <a:p>
                      <a:pPr algn="l"/>
                      <a:r>
                        <a:rPr lang="es-MX" sz="1400">
                          <a:effectLst/>
                        </a:rPr>
                        <a:t>1.3–1.8%</a:t>
                      </a:r>
                    </a:p>
                  </a:txBody>
                  <a:tcPr marL="71651" marR="71651" marT="35825" marB="35825" anchor="ctr"/>
                </a:tc>
              </a:tr>
              <a:tr h="286603">
                <a:tc>
                  <a:txBody>
                    <a:bodyPr/>
                    <a:lstStyle/>
                    <a:p>
                      <a:pPr algn="l"/>
                      <a:r>
                        <a:rPr lang="es-MX" sz="1400">
                          <a:effectLst/>
                        </a:rPr>
                        <a:t>12</a:t>
                      </a:r>
                    </a:p>
                  </a:txBody>
                  <a:tcPr marL="71651" marR="71651" marT="35825" marB="35825" anchor="ctr"/>
                </a:tc>
                <a:tc>
                  <a:txBody>
                    <a:bodyPr/>
                    <a:lstStyle/>
                    <a:p>
                      <a:pPr algn="l"/>
                      <a:r>
                        <a:rPr lang="es-MX" sz="1400">
                          <a:effectLst/>
                        </a:rPr>
                        <a:t>Mexico</a:t>
                      </a:r>
                    </a:p>
                  </a:txBody>
                  <a:tcPr marL="71651" marR="71651" marT="35825" marB="35825" anchor="ctr"/>
                </a:tc>
                <a:tc>
                  <a:txBody>
                    <a:bodyPr/>
                    <a:lstStyle/>
                    <a:p>
                      <a:pPr algn="l"/>
                      <a:r>
                        <a:rPr lang="es-MX" sz="1400">
                          <a:effectLst/>
                        </a:rPr>
                        <a:t>2.1–4.6%</a:t>
                      </a:r>
                    </a:p>
                  </a:txBody>
                  <a:tcPr marL="71651" marR="71651" marT="35825" marB="35825" anchor="ctr"/>
                </a:tc>
                <a:tc>
                  <a:txBody>
                    <a:bodyPr/>
                    <a:lstStyle/>
                    <a:p>
                      <a:pPr algn="l"/>
                      <a:r>
                        <a:rPr lang="es-MX" sz="1400">
                          <a:effectLst/>
                        </a:rPr>
                        <a:t>0.8–1.8%</a:t>
                      </a:r>
                    </a:p>
                  </a:txBody>
                  <a:tcPr marL="71651" marR="71651" marT="35825" marB="35825" anchor="ctr"/>
                </a:tc>
              </a:tr>
              <a:tr h="286603">
                <a:tc>
                  <a:txBody>
                    <a:bodyPr/>
                    <a:lstStyle/>
                    <a:p>
                      <a:pPr algn="l"/>
                      <a:r>
                        <a:rPr lang="es-MX" sz="1400">
                          <a:effectLst/>
                        </a:rPr>
                        <a:t>13</a:t>
                      </a:r>
                    </a:p>
                  </a:txBody>
                  <a:tcPr marL="71651" marR="71651" marT="35825" marB="35825" anchor="ctr"/>
                </a:tc>
                <a:tc>
                  <a:txBody>
                    <a:bodyPr/>
                    <a:lstStyle/>
                    <a:p>
                      <a:pPr algn="l"/>
                      <a:r>
                        <a:rPr lang="es-MX" sz="1400">
                          <a:effectLst/>
                        </a:rPr>
                        <a:t>Belgium</a:t>
                      </a:r>
                    </a:p>
                  </a:txBody>
                  <a:tcPr marL="71651" marR="71651" marT="35825" marB="35825" anchor="ctr"/>
                </a:tc>
                <a:tc>
                  <a:txBody>
                    <a:bodyPr/>
                    <a:lstStyle/>
                    <a:p>
                      <a:pPr algn="l"/>
                      <a:r>
                        <a:rPr lang="es-MX" sz="1400">
                          <a:effectLst/>
                        </a:rPr>
                        <a:t>0.7–0.8%</a:t>
                      </a:r>
                    </a:p>
                  </a:txBody>
                  <a:tcPr marL="71651" marR="71651" marT="35825" marB="35825" anchor="ctr"/>
                </a:tc>
                <a:tc>
                  <a:txBody>
                    <a:bodyPr/>
                    <a:lstStyle/>
                    <a:p>
                      <a:pPr algn="l"/>
                      <a:r>
                        <a:rPr lang="es-MX" sz="1400">
                          <a:effectLst/>
                        </a:rPr>
                        <a:t>0.8–1.2%</a:t>
                      </a:r>
                    </a:p>
                  </a:txBody>
                  <a:tcPr marL="71651" marR="71651" marT="35825" marB="35825" anchor="ctr"/>
                </a:tc>
              </a:tr>
              <a:tr h="286603">
                <a:tc>
                  <a:txBody>
                    <a:bodyPr/>
                    <a:lstStyle/>
                    <a:p>
                      <a:pPr algn="l"/>
                      <a:r>
                        <a:rPr lang="es-MX" sz="1400">
                          <a:effectLst/>
                        </a:rPr>
                        <a:t>14</a:t>
                      </a:r>
                    </a:p>
                  </a:txBody>
                  <a:tcPr marL="71651" marR="71651" marT="35825" marB="35825" anchor="ctr"/>
                </a:tc>
                <a:tc>
                  <a:txBody>
                    <a:bodyPr/>
                    <a:lstStyle/>
                    <a:p>
                      <a:pPr algn="l"/>
                      <a:r>
                        <a:rPr lang="es-MX" sz="1400">
                          <a:effectLst/>
                        </a:rPr>
                        <a:t>Switzerland</a:t>
                      </a:r>
                    </a:p>
                  </a:txBody>
                  <a:tcPr marL="71651" marR="71651" marT="35825" marB="35825" anchor="ctr"/>
                </a:tc>
                <a:tc>
                  <a:txBody>
                    <a:bodyPr/>
                    <a:lstStyle/>
                    <a:p>
                      <a:pPr algn="l"/>
                      <a:r>
                        <a:rPr lang="es-MX" sz="1400">
                          <a:effectLst/>
                        </a:rPr>
                        <a:t>0.75–0.9%</a:t>
                      </a:r>
                    </a:p>
                  </a:txBody>
                  <a:tcPr marL="71651" marR="71651" marT="35825" marB="35825" anchor="ctr"/>
                </a:tc>
                <a:tc>
                  <a:txBody>
                    <a:bodyPr/>
                    <a:lstStyle/>
                    <a:p>
                      <a:pPr algn="l"/>
                      <a:r>
                        <a:rPr lang="es-MX" sz="1400">
                          <a:effectLst/>
                        </a:rPr>
                        <a:t>0.8–1.1%</a:t>
                      </a:r>
                    </a:p>
                  </a:txBody>
                  <a:tcPr marL="71651" marR="71651" marT="35825" marB="35825" anchor="ctr"/>
                </a:tc>
              </a:tr>
              <a:tr h="286603">
                <a:tc>
                  <a:txBody>
                    <a:bodyPr/>
                    <a:lstStyle/>
                    <a:p>
                      <a:pPr algn="l"/>
                      <a:r>
                        <a:rPr lang="es-MX" sz="1400">
                          <a:effectLst/>
                        </a:rPr>
                        <a:t>15</a:t>
                      </a:r>
                    </a:p>
                  </a:txBody>
                  <a:tcPr marL="71651" marR="71651" marT="35825" marB="35825" anchor="ctr"/>
                </a:tc>
                <a:tc>
                  <a:txBody>
                    <a:bodyPr/>
                    <a:lstStyle/>
                    <a:p>
                      <a:pPr algn="l"/>
                      <a:r>
                        <a:rPr lang="es-MX" sz="1400">
                          <a:effectLst/>
                        </a:rPr>
                        <a:t>Austria</a:t>
                      </a:r>
                    </a:p>
                  </a:txBody>
                  <a:tcPr marL="71651" marR="71651" marT="35825" marB="35825" anchor="ctr"/>
                </a:tc>
                <a:tc>
                  <a:txBody>
                    <a:bodyPr/>
                    <a:lstStyle/>
                    <a:p>
                      <a:pPr algn="l"/>
                      <a:r>
                        <a:rPr lang="es-MX" sz="1400">
                          <a:effectLst/>
                        </a:rPr>
                        <a:t>0.5–0.7%</a:t>
                      </a:r>
                    </a:p>
                  </a:txBody>
                  <a:tcPr marL="71651" marR="71651" marT="35825" marB="35825" anchor="ctr"/>
                </a:tc>
                <a:tc>
                  <a:txBody>
                    <a:bodyPr/>
                    <a:lstStyle/>
                    <a:p>
                      <a:pPr algn="l"/>
                      <a:r>
                        <a:rPr lang="es-MX" sz="1400" dirty="0">
                          <a:effectLst/>
                        </a:rPr>
                        <a:t>0.8–1.0%</a:t>
                      </a:r>
                    </a:p>
                  </a:txBody>
                  <a:tcPr marL="71651" marR="71651" marT="35825" marB="35825" anchor="ctr"/>
                </a:tc>
              </a:tr>
            </a:tbl>
          </a:graphicData>
        </a:graphic>
      </p:graphicFrame>
    </p:spTree>
    <p:extLst>
      <p:ext uri="{BB962C8B-B14F-4D97-AF65-F5344CB8AC3E}">
        <p14:creationId xmlns:p14="http://schemas.microsoft.com/office/powerpoint/2010/main" val="30187689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9151" t="15398" r="2582" b="13041"/>
          <a:stretch/>
        </p:blipFill>
        <p:spPr bwMode="auto">
          <a:xfrm>
            <a:off x="6315427" y="0"/>
            <a:ext cx="282857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79568" t="15636" r="2534" b="15273"/>
          <a:stretch/>
        </p:blipFill>
        <p:spPr bwMode="auto">
          <a:xfrm>
            <a:off x="3275856" y="-1"/>
            <a:ext cx="2880320" cy="6858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2"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79616" t="16182" r="3125" b="14000"/>
          <a:stretch/>
        </p:blipFill>
        <p:spPr bwMode="auto">
          <a:xfrm>
            <a:off x="89729" y="-1"/>
            <a:ext cx="2898095" cy="6869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305284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6832" t="12000" r="13068" b="35637"/>
          <a:stretch/>
        </p:blipFill>
        <p:spPr bwMode="auto">
          <a:xfrm>
            <a:off x="0" y="23307"/>
            <a:ext cx="9144000" cy="4125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6335" t="15455" r="14844" b="30727"/>
          <a:stretch/>
        </p:blipFill>
        <p:spPr bwMode="auto">
          <a:xfrm>
            <a:off x="0" y="3808752"/>
            <a:ext cx="9144000" cy="3075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03523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620688"/>
            <a:ext cx="7620000" cy="5780112"/>
          </a:xfrm>
        </p:spPr>
        <p:txBody>
          <a:bodyPr>
            <a:normAutofit/>
          </a:bodyPr>
          <a:lstStyle/>
          <a:p>
            <a:pPr algn="ctr"/>
            <a:r>
              <a:rPr lang="en-US" sz="3200" dirty="0"/>
              <a:t>“It’s a lost cause to try to fight against the tide,” said Jacques </a:t>
            </a:r>
            <a:r>
              <a:rPr lang="en-US" sz="3200" dirty="0" err="1"/>
              <a:t>Lévy</a:t>
            </a:r>
            <a:r>
              <a:rPr lang="en-US" sz="3200" dirty="0"/>
              <a:t>, who studies globalism at the Swiss Federal Institute of Technology in Lausanne and is a native French-speaker. English, he added, is just the latest in a line of global tongues. “It could have been another language; it was Greek, then Latin, French, now it is English.”</a:t>
            </a:r>
            <a:endParaRPr lang="es-MX" sz="3200" dirty="0"/>
          </a:p>
        </p:txBody>
      </p:sp>
    </p:spTree>
    <p:extLst>
      <p:ext uri="{BB962C8B-B14F-4D97-AF65-F5344CB8AC3E}">
        <p14:creationId xmlns:p14="http://schemas.microsoft.com/office/powerpoint/2010/main" val="163341212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557" t="15091" r="33736" b="77636"/>
          <a:stretch/>
        </p:blipFill>
        <p:spPr bwMode="auto">
          <a:xfrm>
            <a:off x="0" y="0"/>
            <a:ext cx="9144000" cy="620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0363" r="35511" b="27818"/>
          <a:stretch/>
        </p:blipFill>
        <p:spPr bwMode="auto">
          <a:xfrm>
            <a:off x="0" y="620688"/>
            <a:ext cx="9144000" cy="6237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82648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364" r="35227" b="21637"/>
          <a:stretch/>
        </p:blipFill>
        <p:spPr bwMode="auto">
          <a:xfrm>
            <a:off x="-1" y="72008"/>
            <a:ext cx="9203313" cy="6669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428707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r>
              <a:rPr lang="en-US" dirty="0"/>
              <a:t>COHEM, Noam, </a:t>
            </a:r>
            <a:r>
              <a:rPr lang="en-US" i="1" dirty="0"/>
              <a:t>So English Is Taking Over the World, So What. </a:t>
            </a:r>
            <a:r>
              <a:rPr lang="en-US" dirty="0"/>
              <a:t>New York Times, </a:t>
            </a:r>
            <a:r>
              <a:rPr lang="en-US" dirty="0" smtClean="0"/>
              <a:t>2006. </a:t>
            </a:r>
          </a:p>
          <a:p>
            <a:r>
              <a:rPr lang="en-US" dirty="0" smtClean="0"/>
              <a:t>DIEU, Barbara, </a:t>
            </a:r>
            <a:r>
              <a:rPr lang="en-US" i="1" dirty="0" smtClean="0"/>
              <a:t>English Speaking Countries, </a:t>
            </a:r>
            <a:r>
              <a:rPr lang="en-US" dirty="0" smtClean="0"/>
              <a:t>The English Speaking Department, 2011</a:t>
            </a:r>
          </a:p>
          <a:p>
            <a:r>
              <a:rPr lang="en-US" dirty="0" smtClean="0"/>
              <a:t>GRADDOL, David, </a:t>
            </a:r>
            <a:r>
              <a:rPr lang="en-US" i="1" dirty="0" smtClean="0"/>
              <a:t>The Future of English?, </a:t>
            </a:r>
            <a:r>
              <a:rPr lang="en-US" dirty="0" smtClean="0"/>
              <a:t>The British Council. 2007</a:t>
            </a:r>
          </a:p>
          <a:p>
            <a:r>
              <a:rPr lang="en-US" i="1" dirty="0" smtClean="0"/>
              <a:t>The Music Industry. </a:t>
            </a:r>
            <a:r>
              <a:rPr lang="en-US" dirty="0" smtClean="0"/>
              <a:t>The Economist, 2008. </a:t>
            </a:r>
          </a:p>
          <a:p>
            <a:r>
              <a:rPr lang="en-US" dirty="0" err="1" smtClean="0"/>
              <a:t>Itunes</a:t>
            </a:r>
            <a:r>
              <a:rPr lang="en-US" dirty="0" smtClean="0"/>
              <a:t> store. </a:t>
            </a:r>
          </a:p>
          <a:p>
            <a:r>
              <a:rPr lang="en-US" dirty="0" smtClean="0"/>
              <a:t>Billboard, hot 100. </a:t>
            </a:r>
          </a:p>
          <a:p>
            <a:endParaRPr lang="en-US" dirty="0" smtClean="0"/>
          </a:p>
          <a:p>
            <a:pPr marL="114300" indent="0">
              <a:buNone/>
            </a:pPr>
            <a:endParaRPr lang="en-US" dirty="0" smtClean="0">
              <a:hlinkClick r:id="rId2" tooltip="David Graddol"/>
            </a:endParaRPr>
          </a:p>
          <a:p>
            <a:endParaRPr lang="es-MX" dirty="0"/>
          </a:p>
        </p:txBody>
      </p:sp>
    </p:spTree>
    <p:extLst>
      <p:ext uri="{BB962C8B-B14F-4D97-AF65-F5344CB8AC3E}">
        <p14:creationId xmlns:p14="http://schemas.microsoft.com/office/powerpoint/2010/main" val="18904966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332656"/>
            <a:ext cx="7620000" cy="6068144"/>
          </a:xfrm>
        </p:spPr>
        <p:txBody>
          <a:bodyPr>
            <a:normAutofit/>
          </a:bodyPr>
          <a:lstStyle/>
          <a:p>
            <a:r>
              <a:rPr lang="en-US" sz="2800" dirty="0"/>
              <a:t> According to research by </a:t>
            </a:r>
            <a:r>
              <a:rPr lang="en-US" sz="2800" dirty="0" smtClean="0"/>
              <a:t>the </a:t>
            </a:r>
            <a:r>
              <a:rPr lang="en-US" sz="2800" i="1" dirty="0" smtClean="0"/>
              <a:t>British Council,</a:t>
            </a:r>
            <a:r>
              <a:rPr lang="en-US" sz="2800" dirty="0"/>
              <a:t> "English has </a:t>
            </a:r>
            <a:r>
              <a:rPr lang="en-US" sz="2800" dirty="0" smtClean="0"/>
              <a:t>official or </a:t>
            </a:r>
            <a:r>
              <a:rPr lang="en-US" sz="2800" dirty="0"/>
              <a:t>special status in at least seventy-five countries with a total population of over two billion. English is spoken as a </a:t>
            </a:r>
            <a:r>
              <a:rPr lang="en-US" sz="2800" dirty="0" smtClean="0"/>
              <a:t>native</a:t>
            </a:r>
            <a:r>
              <a:rPr lang="en-US" sz="2800" dirty="0"/>
              <a:t> language by around 375 million and as a second </a:t>
            </a:r>
            <a:r>
              <a:rPr lang="en-US" sz="2800" dirty="0" smtClean="0"/>
              <a:t>language</a:t>
            </a:r>
            <a:r>
              <a:rPr lang="en-US" sz="2800" dirty="0"/>
              <a:t> by around 375 million speakers in the world. Speakers of English as a second language will soon outnumber those who speak it as a first language. Around 750 million people are believed to speak English as a foreign </a:t>
            </a:r>
            <a:r>
              <a:rPr lang="en-US" sz="2800" dirty="0" smtClean="0"/>
              <a:t>language. </a:t>
            </a:r>
            <a:r>
              <a:rPr lang="en-US" sz="2800" dirty="0"/>
              <a:t>One out of four of the world's population speak English to some level of competence. Demand from the other three-quarters is increasing."</a:t>
            </a:r>
            <a:endParaRPr lang="es-MX" sz="2800" dirty="0"/>
          </a:p>
        </p:txBody>
      </p:sp>
    </p:spTree>
    <p:extLst>
      <p:ext uri="{BB962C8B-B14F-4D97-AF65-F5344CB8AC3E}">
        <p14:creationId xmlns:p14="http://schemas.microsoft.com/office/powerpoint/2010/main" val="19417518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404664"/>
            <a:ext cx="7620000" cy="5996136"/>
          </a:xfrm>
        </p:spPr>
        <p:txBody>
          <a:bodyPr>
            <a:normAutofit/>
          </a:bodyPr>
          <a:lstStyle/>
          <a:p>
            <a:pPr marL="114300" indent="0">
              <a:buNone/>
            </a:pPr>
            <a:r>
              <a:rPr lang="en-US" sz="2400" dirty="0" smtClean="0"/>
              <a:t>"English </a:t>
            </a:r>
            <a:r>
              <a:rPr lang="en-US" sz="2400" dirty="0"/>
              <a:t>is the main language of books, newspapers, airports and air-traffic control, international business and academic conferences, science, technology, diplomacy, sport, international competitions, pop music and advertising</a:t>
            </a:r>
            <a:r>
              <a:rPr lang="en-US" sz="2400" dirty="0" smtClean="0"/>
              <a:t>.</a:t>
            </a:r>
            <a:r>
              <a:rPr lang="en-US" sz="2400" dirty="0"/>
              <a:t/>
            </a:r>
            <a:br>
              <a:rPr lang="en-US" sz="2400" dirty="0"/>
            </a:br>
            <a:r>
              <a:rPr lang="en-US" sz="2400" dirty="0"/>
              <a:t>     Over two-thirds of the world's scientists read in English. Three quarters of the world's mail is written in English. Eighty per cent of the world's electronically stored information is in English. Of the estimated forty million users of the Internet, some eighty per cent communicate in English, but this is expected to decrease to forty per cent as speakers of other languages get online."</a:t>
            </a:r>
            <a:endParaRPr lang="es-MX" sz="2400" dirty="0"/>
          </a:p>
        </p:txBody>
      </p:sp>
    </p:spTree>
    <p:extLst>
      <p:ext uri="{BB962C8B-B14F-4D97-AF65-F5344CB8AC3E}">
        <p14:creationId xmlns:p14="http://schemas.microsoft.com/office/powerpoint/2010/main" val="20227860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err="1" smtClean="0"/>
              <a:t>Countries</a:t>
            </a:r>
            <a:r>
              <a:rPr lang="es-MX" dirty="0" smtClean="0"/>
              <a:t> </a:t>
            </a:r>
            <a:r>
              <a:rPr lang="es-MX" dirty="0" err="1" smtClean="0"/>
              <a:t>where</a:t>
            </a:r>
            <a:r>
              <a:rPr lang="es-MX" dirty="0" smtClean="0"/>
              <a:t> </a:t>
            </a:r>
            <a:r>
              <a:rPr lang="es-MX" dirty="0" err="1" smtClean="0"/>
              <a:t>english</a:t>
            </a:r>
            <a:r>
              <a:rPr lang="es-MX" dirty="0" smtClean="0"/>
              <a:t> </a:t>
            </a:r>
            <a:r>
              <a:rPr lang="es-MX" dirty="0" err="1" smtClean="0"/>
              <a:t>is</a:t>
            </a:r>
            <a:r>
              <a:rPr lang="es-MX" dirty="0" smtClean="0"/>
              <a:t> </a:t>
            </a:r>
            <a:r>
              <a:rPr lang="es-MX" dirty="0" err="1" smtClean="0"/>
              <a:t>spoken</a:t>
            </a:r>
            <a:endParaRPr lang="es-MX" dirty="0"/>
          </a:p>
        </p:txBody>
      </p:sp>
      <p:pic>
        <p:nvPicPr>
          <p:cNvPr id="1026" name="Picture 2" descr="http://static.europosters.cz/image/460/332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032" y="-1"/>
            <a:ext cx="8172400" cy="54719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48416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err="1" smtClean="0"/>
              <a:t>United</a:t>
            </a:r>
            <a:r>
              <a:rPr lang="es-MX" dirty="0" smtClean="0"/>
              <a:t> </a:t>
            </a:r>
            <a:r>
              <a:rPr lang="es-MX" dirty="0" err="1" smtClean="0"/>
              <a:t>States</a:t>
            </a:r>
            <a:r>
              <a:rPr lang="es-MX" dirty="0" smtClean="0"/>
              <a:t> of </a:t>
            </a:r>
            <a:r>
              <a:rPr lang="es-MX" dirty="0" err="1" smtClean="0"/>
              <a:t>America</a:t>
            </a:r>
            <a:endParaRPr lang="es-MX" dirty="0"/>
          </a:p>
        </p:txBody>
      </p:sp>
      <p:sp>
        <p:nvSpPr>
          <p:cNvPr id="3" name="2 Marcador de contenido"/>
          <p:cNvSpPr>
            <a:spLocks noGrp="1"/>
          </p:cNvSpPr>
          <p:nvPr>
            <p:ph idx="1"/>
          </p:nvPr>
        </p:nvSpPr>
        <p:spPr>
          <a:xfrm>
            <a:off x="457200" y="1600200"/>
            <a:ext cx="7620000" cy="604664"/>
          </a:xfrm>
        </p:spPr>
        <p:txBody>
          <a:bodyPr/>
          <a:lstStyle/>
          <a:p>
            <a:r>
              <a:rPr lang="es-MX" dirty="0" err="1" smtClean="0"/>
              <a:t>With</a:t>
            </a:r>
            <a:r>
              <a:rPr lang="es-MX" dirty="0" smtClean="0"/>
              <a:t> a </a:t>
            </a:r>
            <a:r>
              <a:rPr lang="es-MX" dirty="0" err="1" smtClean="0"/>
              <a:t>number</a:t>
            </a:r>
            <a:r>
              <a:rPr lang="es-MX" dirty="0" smtClean="0"/>
              <a:t> of 251,388,301 </a:t>
            </a:r>
            <a:r>
              <a:rPr lang="es-MX" dirty="0" err="1" smtClean="0"/>
              <a:t>native</a:t>
            </a:r>
            <a:r>
              <a:rPr lang="es-MX" dirty="0" smtClean="0"/>
              <a:t> </a:t>
            </a:r>
            <a:r>
              <a:rPr lang="es-MX" dirty="0" err="1" smtClean="0"/>
              <a:t>speakers</a:t>
            </a:r>
            <a:r>
              <a:rPr lang="es-MX" dirty="0" smtClean="0"/>
              <a:t>. </a:t>
            </a:r>
          </a:p>
          <a:p>
            <a:endParaRPr lang="es-MX" dirty="0"/>
          </a:p>
        </p:txBody>
      </p:sp>
      <p:pic>
        <p:nvPicPr>
          <p:cNvPr id="2050" name="Picture 2" descr="http://www.aloha.net/~johnboy/symbols.htg/us_dollar.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276872"/>
            <a:ext cx="7505700" cy="32099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98615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India</a:t>
            </a:r>
            <a:endParaRPr lang="es-MX" dirty="0"/>
          </a:p>
        </p:txBody>
      </p:sp>
      <p:sp>
        <p:nvSpPr>
          <p:cNvPr id="3" name="2 Marcador de contenido"/>
          <p:cNvSpPr>
            <a:spLocks noGrp="1"/>
          </p:cNvSpPr>
          <p:nvPr>
            <p:ph idx="1"/>
          </p:nvPr>
        </p:nvSpPr>
        <p:spPr>
          <a:xfrm>
            <a:off x="457200" y="1600200"/>
            <a:ext cx="7620000" cy="460648"/>
          </a:xfrm>
        </p:spPr>
        <p:txBody>
          <a:bodyPr/>
          <a:lstStyle/>
          <a:p>
            <a:r>
              <a:rPr lang="es-MX" dirty="0" err="1" smtClean="0"/>
              <a:t>With</a:t>
            </a:r>
            <a:r>
              <a:rPr lang="es-MX" dirty="0" smtClean="0"/>
              <a:t> 125,344,736 </a:t>
            </a:r>
            <a:r>
              <a:rPr lang="es-MX" dirty="0" err="1" smtClean="0"/>
              <a:t>speakers</a:t>
            </a:r>
            <a:endParaRPr lang="es-MX" dirty="0" smtClean="0"/>
          </a:p>
          <a:p>
            <a:endParaRPr lang="es-MX" dirty="0"/>
          </a:p>
          <a:p>
            <a:endParaRPr lang="es-MX" dirty="0"/>
          </a:p>
        </p:txBody>
      </p:sp>
      <p:pic>
        <p:nvPicPr>
          <p:cNvPr id="3074" name="Picture 2" descr="http://www.turismodigital.com/fotos/la-india-de-miserias-y-riquezas-fabulosas-2-14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2276872"/>
            <a:ext cx="6336704" cy="43014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8305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Nigeria</a:t>
            </a:r>
            <a:endParaRPr lang="es-MX" dirty="0"/>
          </a:p>
        </p:txBody>
      </p:sp>
      <p:sp>
        <p:nvSpPr>
          <p:cNvPr id="3" name="2 Marcador de contenido"/>
          <p:cNvSpPr>
            <a:spLocks noGrp="1"/>
          </p:cNvSpPr>
          <p:nvPr>
            <p:ph idx="1"/>
          </p:nvPr>
        </p:nvSpPr>
        <p:spPr>
          <a:xfrm>
            <a:off x="457200" y="1600200"/>
            <a:ext cx="7620000" cy="532656"/>
          </a:xfrm>
        </p:spPr>
        <p:txBody>
          <a:bodyPr/>
          <a:lstStyle/>
          <a:p>
            <a:r>
              <a:rPr lang="es-MX" dirty="0" err="1" smtClean="0"/>
              <a:t>With</a:t>
            </a:r>
            <a:r>
              <a:rPr lang="es-MX" dirty="0" smtClean="0"/>
              <a:t> 79,000,000 </a:t>
            </a:r>
            <a:r>
              <a:rPr lang="es-MX" dirty="0" err="1" smtClean="0"/>
              <a:t>speakers</a:t>
            </a:r>
            <a:endParaRPr lang="es-MX" dirty="0"/>
          </a:p>
        </p:txBody>
      </p:sp>
      <p:pic>
        <p:nvPicPr>
          <p:cNvPr id="4098" name="Picture 2" descr="http://images.fordaq.com/dcp-90000-89128-map/Gos-Resources-Nigeria-ltd-Mapa.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2204864"/>
            <a:ext cx="5472608" cy="42564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53561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err="1" smtClean="0"/>
              <a:t>United</a:t>
            </a:r>
            <a:r>
              <a:rPr lang="es-MX" dirty="0" smtClean="0"/>
              <a:t> </a:t>
            </a:r>
            <a:r>
              <a:rPr lang="es-MX" dirty="0" err="1" smtClean="0"/>
              <a:t>Kingdom</a:t>
            </a:r>
            <a:endParaRPr lang="es-MX" dirty="0"/>
          </a:p>
        </p:txBody>
      </p:sp>
      <p:sp>
        <p:nvSpPr>
          <p:cNvPr id="3" name="2 Marcador de contenido"/>
          <p:cNvSpPr>
            <a:spLocks noGrp="1"/>
          </p:cNvSpPr>
          <p:nvPr>
            <p:ph idx="1"/>
          </p:nvPr>
        </p:nvSpPr>
        <p:spPr>
          <a:xfrm>
            <a:off x="457200" y="1600200"/>
            <a:ext cx="7620000" cy="532656"/>
          </a:xfrm>
        </p:spPr>
        <p:txBody>
          <a:bodyPr/>
          <a:lstStyle/>
          <a:p>
            <a:r>
              <a:rPr lang="es-MX" dirty="0" smtClean="0"/>
              <a:t>59,600,000 </a:t>
            </a:r>
            <a:r>
              <a:rPr lang="es-MX" dirty="0" err="1" smtClean="0"/>
              <a:t>speakers</a:t>
            </a:r>
            <a:endParaRPr lang="es-MX" dirty="0"/>
          </a:p>
        </p:txBody>
      </p:sp>
      <p:pic>
        <p:nvPicPr>
          <p:cNvPr id="5122" name="Picture 2" descr="http://scm-l3.technorati.com/12/03/11/65627/explore-united-kingdom.jpg?t=201203110820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2204864"/>
            <a:ext cx="6264696" cy="41848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441922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yacencia">
  <a:themeElements>
    <a:clrScheme name="Adyacencia">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yacencia">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106</TotalTime>
  <Words>372</Words>
  <Application>Microsoft Office PowerPoint</Application>
  <PresentationFormat>Presentación en pantalla (4:3)</PresentationFormat>
  <Paragraphs>95</Paragraphs>
  <Slides>22</Slides>
  <Notes>0</Notes>
  <HiddenSlides>0</HiddenSlides>
  <MMClips>0</MMClips>
  <ScaleCrop>false</ScaleCrop>
  <HeadingPairs>
    <vt:vector size="4" baseType="variant">
      <vt:variant>
        <vt:lpstr>Tema</vt:lpstr>
      </vt:variant>
      <vt:variant>
        <vt:i4>1</vt:i4>
      </vt:variant>
      <vt:variant>
        <vt:lpstr>Títulos de diapositiva</vt:lpstr>
      </vt:variant>
      <vt:variant>
        <vt:i4>22</vt:i4>
      </vt:variant>
    </vt:vector>
  </HeadingPairs>
  <TitlesOfParts>
    <vt:vector size="23" baseType="lpstr">
      <vt:lpstr>Adyacencia</vt:lpstr>
      <vt:lpstr>Music Industry</vt:lpstr>
      <vt:lpstr>Presentación de PowerPoint</vt:lpstr>
      <vt:lpstr>Presentación de PowerPoint</vt:lpstr>
      <vt:lpstr>Presentación de PowerPoint</vt:lpstr>
      <vt:lpstr>Countries where english is spoken</vt:lpstr>
      <vt:lpstr>United States of America</vt:lpstr>
      <vt:lpstr>India</vt:lpstr>
      <vt:lpstr>Nigeria</vt:lpstr>
      <vt:lpstr>United Kingdom</vt:lpstr>
      <vt:lpstr>Phillipiness </vt:lpstr>
      <vt:lpstr>Canada</vt:lpstr>
      <vt:lpstr>Australia</vt:lpstr>
      <vt:lpstr>Presentación de PowerPoint</vt:lpstr>
      <vt:lpstr>Music and English language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Music Industry</dc:title>
  <dc:creator>Samsung</dc:creator>
  <cp:lastModifiedBy>Samsung</cp:lastModifiedBy>
  <cp:revision>9</cp:revision>
  <dcterms:created xsi:type="dcterms:W3CDTF">2012-04-28T15:10:22Z</dcterms:created>
  <dcterms:modified xsi:type="dcterms:W3CDTF">2012-04-28T16:56:27Z</dcterms:modified>
</cp:coreProperties>
</file>